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Default Extension="emf" ContentType="image/x-emf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embeddings/oleObject1.bin" ContentType="application/vnd.openxmlformats-officedocument.oleObject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Default Extension="vml" ContentType="application/vnd.openxmlformats-officedocument.vmlDrawing"/>
  <Default Extension="gif" ContentType="image/gi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60" r:id="rId1"/>
  </p:sldMasterIdLst>
  <p:sldIdLst>
    <p:sldId id="261" r:id="rId2"/>
    <p:sldId id="277" r:id="rId3"/>
    <p:sldId id="274" r:id="rId4"/>
    <p:sldId id="266" r:id="rId5"/>
    <p:sldId id="267" r:id="rId6"/>
    <p:sldId id="273" r:id="rId7"/>
    <p:sldId id="269" r:id="rId8"/>
    <p:sldId id="270" r:id="rId9"/>
    <p:sldId id="275" r:id="rId10"/>
    <p:sldId id="264" r:id="rId11"/>
    <p:sldId id="271" r:id="rId12"/>
    <p:sldId id="276" r:id="rId13"/>
    <p:sldId id="272" r:id="rId1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E46C0A"/>
    <a:srgbClr val="CCECFF"/>
    <a:srgbClr val="FFFF99"/>
    <a:srgbClr val="FFFF66"/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4364" autoAdjust="0"/>
    <p:restoredTop sz="94660"/>
  </p:normalViewPr>
  <p:slideViewPr>
    <p:cSldViewPr>
      <p:cViewPr>
        <p:scale>
          <a:sx n="77" d="100"/>
          <a:sy n="77" d="100"/>
        </p:scale>
        <p:origin x="-3440" y="-13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85683-012B-4DE1-9D19-0941CFB2DF5F}" type="datetimeFigureOut">
              <a:rPr lang="it-IT" smtClean="0"/>
              <a:pPr/>
              <a:t>29-05-2013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1405-6AF9-4300-AB66-944A4518FC71}" type="slidenum">
              <a:rPr lang="it-IT" smtClean="0"/>
              <a:pPr/>
              <a:t>‹n.›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85683-012B-4DE1-9D19-0941CFB2DF5F}" type="datetimeFigureOut">
              <a:rPr lang="it-IT" smtClean="0"/>
              <a:pPr/>
              <a:t>29-05-2013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1405-6AF9-4300-AB66-944A4518FC71}" type="slidenum">
              <a:rPr lang="it-IT" smtClean="0"/>
              <a:pPr/>
              <a:t>‹n.›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85683-012B-4DE1-9D19-0941CFB2DF5F}" type="datetimeFigureOut">
              <a:rPr lang="it-IT" smtClean="0"/>
              <a:pPr/>
              <a:t>29-05-2013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1405-6AF9-4300-AB66-944A4518FC71}" type="slidenum">
              <a:rPr lang="it-IT" smtClean="0"/>
              <a:pPr/>
              <a:t>‹n.›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85683-012B-4DE1-9D19-0941CFB2DF5F}" type="datetimeFigureOut">
              <a:rPr lang="it-IT" smtClean="0"/>
              <a:pPr/>
              <a:t>29-05-2013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1405-6AF9-4300-AB66-944A4518FC71}" type="slidenum">
              <a:rPr lang="it-IT" smtClean="0"/>
              <a:pPr/>
              <a:t>‹n.›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85683-012B-4DE1-9D19-0941CFB2DF5F}" type="datetimeFigureOut">
              <a:rPr lang="it-IT" smtClean="0"/>
              <a:pPr/>
              <a:t>29-05-2013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1405-6AF9-4300-AB66-944A4518FC71}" type="slidenum">
              <a:rPr lang="it-IT" smtClean="0"/>
              <a:pPr/>
              <a:t>‹n.›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85683-012B-4DE1-9D19-0941CFB2DF5F}" type="datetimeFigureOut">
              <a:rPr lang="it-IT" smtClean="0"/>
              <a:pPr/>
              <a:t>29-05-2013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1405-6AF9-4300-AB66-944A4518FC71}" type="slidenum">
              <a:rPr lang="it-IT" smtClean="0"/>
              <a:pPr/>
              <a:t>‹n.›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85683-012B-4DE1-9D19-0941CFB2DF5F}" type="datetimeFigureOut">
              <a:rPr lang="it-IT" smtClean="0"/>
              <a:pPr/>
              <a:t>29-05-2013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1405-6AF9-4300-AB66-944A4518FC71}" type="slidenum">
              <a:rPr lang="it-IT" smtClean="0"/>
              <a:pPr/>
              <a:t>‹n.›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85683-012B-4DE1-9D19-0941CFB2DF5F}" type="datetimeFigureOut">
              <a:rPr lang="it-IT" smtClean="0"/>
              <a:pPr/>
              <a:t>29-05-2013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1405-6AF9-4300-AB66-944A4518FC71}" type="slidenum">
              <a:rPr lang="it-IT" smtClean="0"/>
              <a:pPr/>
              <a:t>‹n.›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85683-012B-4DE1-9D19-0941CFB2DF5F}" type="datetimeFigureOut">
              <a:rPr lang="it-IT" smtClean="0"/>
              <a:pPr/>
              <a:t>29-05-2013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1405-6AF9-4300-AB66-944A4518FC71}" type="slidenum">
              <a:rPr lang="it-IT" smtClean="0"/>
              <a:pPr/>
              <a:t>‹n.›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85683-012B-4DE1-9D19-0941CFB2DF5F}" type="datetimeFigureOut">
              <a:rPr lang="it-IT" smtClean="0"/>
              <a:pPr/>
              <a:t>29-05-2013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1405-6AF9-4300-AB66-944A4518FC71}" type="slidenum">
              <a:rPr lang="it-IT" smtClean="0"/>
              <a:pPr/>
              <a:t>‹n.›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85683-012B-4DE1-9D19-0941CFB2DF5F}" type="datetimeFigureOut">
              <a:rPr lang="it-IT" smtClean="0"/>
              <a:pPr/>
              <a:t>29-05-2013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1405-6AF9-4300-AB66-944A4518FC71}" type="slidenum">
              <a:rPr lang="it-IT" smtClean="0"/>
              <a:pPr/>
              <a:t>‹n.›</a:t>
            </a:fld>
            <a:endParaRPr lang="it-IT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85683-012B-4DE1-9D19-0941CFB2DF5F}" type="datetimeFigureOut">
              <a:rPr lang="it-IT" smtClean="0"/>
              <a:pPr/>
              <a:t>29-05-2013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91405-6AF9-4300-AB66-944A4518FC71}" type="slidenum">
              <a:rPr lang="it-IT" smtClean="0"/>
              <a:pPr/>
              <a:t>‹n.›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jpeg"/><Relationship Id="rId7" Type="http://schemas.openxmlformats.org/officeDocument/2006/relationships/image" Target="../media/image54.jpeg"/><Relationship Id="rId8" Type="http://schemas.openxmlformats.org/officeDocument/2006/relationships/image" Target="../media/image55.jpeg"/><Relationship Id="rId9" Type="http://schemas.openxmlformats.org/officeDocument/2006/relationships/image" Target="../media/image56.jpeg"/><Relationship Id="rId10" Type="http://schemas.openxmlformats.org/officeDocument/2006/relationships/image" Target="../media/image57.jpeg"/><Relationship Id="rId11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google.it/url?sa=i&amp;rct=j&amp;q=&amp;esrc=s&amp;frm=1&amp;source=images&amp;cd=&amp;cad=rja&amp;docid=HwYmPgbrIfEfIM&amp;tbnid=6AXTSlZ0CT9lBM:&amp;ved=0CAUQjRw&amp;url=http://omarsarubbo.wordpress.com/category/economia/&amp;ei=RDQxUZOsDJDcsgbuzYDgCA&amp;bvm=bv.43148975,d.bGE&amp;psig=AFQjCNE2i1Oi2yR4fjyTHAQRzazb1FqrTA&amp;ust=1362265427035940" TargetMode="External"/><Relationship Id="rId12" Type="http://schemas.openxmlformats.org/officeDocument/2006/relationships/image" Target="../media/image67.jpeg"/><Relationship Id="rId13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9" Type="http://schemas.openxmlformats.org/officeDocument/2006/relationships/image" Target="../media/image65.jpeg"/><Relationship Id="rId10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9.jpeg"/><Relationship Id="rId9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8" Type="http://schemas.openxmlformats.org/officeDocument/2006/relationships/image" Target="../media/image21.jpeg"/><Relationship Id="rId9" Type="http://schemas.openxmlformats.org/officeDocument/2006/relationships/image" Target="../media/image22.jpeg"/><Relationship Id="rId10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jpeg"/><Relationship Id="rId12" Type="http://schemas.openxmlformats.org/officeDocument/2006/relationships/image" Target="../media/image33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8.emf"/><Relationship Id="rId6" Type="http://schemas.openxmlformats.org/officeDocument/2006/relationships/image" Target="../media/image29.emf"/><Relationship Id="rId7" Type="http://schemas.openxmlformats.org/officeDocument/2006/relationships/image" Target="../media/image30.emf"/><Relationship Id="rId8" Type="http://schemas.openxmlformats.org/officeDocument/2006/relationships/hyperlink" Target="http://www.google.it/url?sa=i&amp;rct=j&amp;q=villa+palladio+immagini&amp;source=images&amp;cd=&amp;cad=rja&amp;docid=7wSup9xCyMdUJM&amp;tbnid=EdfJd4a4N6xotM:&amp;ved=0CAUQjRw&amp;url=http://www.venetovaldo.de/index.php?page=2&amp;lang=it&amp;ei=LB4VUdPIM8jJsgatuoDQBg&amp;bvm=bv.42080656,d.bGE&amp;psig=AFQjCNGGgIa7QQIILIOmuT4HWVzK4lppMQ&amp;ust=1360424788470869" TargetMode="External"/><Relationship Id="rId9" Type="http://schemas.openxmlformats.org/officeDocument/2006/relationships/image" Target="../media/image31.jpeg"/><Relationship Id="rId10" Type="http://schemas.openxmlformats.org/officeDocument/2006/relationships/hyperlink" Target="http://www.google.it/url?sa=i&amp;rct=j&amp;q=rosone+abbazia+valvisciolo&amp;source=images&amp;cd=&amp;cad=rja&amp;docid=vIfh004IXB1OQM&amp;tbnid=2LMUcuDLeThUMM:&amp;ved=0CAUQjRw&amp;url=http://semicolorlandia.blogspot.com/2012/07/mandala.html&amp;ei=0DsVUab1G4aVswbPiID4Bw&amp;bvm=bv.42080656,d.bGE&amp;psig=AFQjCNEZ1Er5tBbb9jaAh5Zyy6LtgT2QGQ&amp;ust=136043245079098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5" Type="http://schemas.openxmlformats.org/officeDocument/2006/relationships/image" Target="../media/image36.jpe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jpeg"/><Relationship Id="rId1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DA STAMPARE\Comune Latin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3048000"/>
            <a:ext cx="4604542" cy="2172072"/>
          </a:xfrm>
          <a:prstGeom prst="rect">
            <a:avLst/>
          </a:prstGeom>
          <a:noFill/>
        </p:spPr>
      </p:pic>
      <p:sp>
        <p:nvSpPr>
          <p:cNvPr id="6" name="Rettangolo 5"/>
          <p:cNvSpPr/>
          <p:nvPr/>
        </p:nvSpPr>
        <p:spPr>
          <a:xfrm>
            <a:off x="1043608" y="548680"/>
            <a:ext cx="7344816" cy="214674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cap="none" spc="0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L’APPRENDIMENTO  </a:t>
            </a:r>
            <a:r>
              <a:rPr lang="it-IT" b="1" cap="none" spc="0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DELLA  GEOMETRIA </a:t>
            </a:r>
          </a:p>
          <a:p>
            <a:pPr algn="ctr">
              <a:lnSpc>
                <a:spcPct val="150000"/>
              </a:lnSpc>
            </a:pPr>
            <a:r>
              <a:rPr lang="it-IT" b="1" cap="none" spc="0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TRA  SPAZIO  GEOMETRICO  E  SPAZIO  RAPPRESENTATIVO</a:t>
            </a:r>
            <a:endParaRPr lang="it-IT" sz="2000" b="1" cap="none" spc="0" dirty="0" smtClean="0">
              <a:ln w="12700">
                <a:solidFill>
                  <a:schemeClr val="tx2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it-IT" b="1" i="1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Un percorso didattico attraverso</a:t>
            </a:r>
          </a:p>
          <a:p>
            <a:pPr algn="ctr">
              <a:lnSpc>
                <a:spcPct val="150000"/>
              </a:lnSpc>
            </a:pPr>
            <a:r>
              <a:rPr lang="it-IT" b="1" i="1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il territorio e l’architettura della città di Latina</a:t>
            </a:r>
          </a:p>
          <a:p>
            <a:pPr algn="ctr">
              <a:lnSpc>
                <a:spcPct val="150000"/>
              </a:lnSpc>
            </a:pPr>
            <a:endParaRPr lang="it-IT" b="1" i="1" cap="none" spc="0" dirty="0">
              <a:ln w="12700">
                <a:solidFill>
                  <a:schemeClr val="tx2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514600" y="2971800"/>
            <a:ext cx="4648200" cy="23202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1403648" y="188640"/>
            <a:ext cx="5328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b="1" dirty="0" smtClean="0">
                <a:solidFill>
                  <a:schemeClr val="tx2"/>
                </a:solidFill>
                <a:latin typeface="Book Antiqua" pitchFamily="18" charset="0"/>
              </a:rPr>
              <a:t>Facoltà di Scienze della Formazione</a:t>
            </a:r>
          </a:p>
          <a:p>
            <a:r>
              <a:rPr lang="it-IT" sz="1200" b="1" dirty="0" smtClean="0">
                <a:solidFill>
                  <a:schemeClr val="tx2"/>
                </a:solidFill>
                <a:latin typeface="Book Antiqua" pitchFamily="18" charset="0"/>
              </a:rPr>
              <a:t>Cdl Scienze della Formazione Primaria</a:t>
            </a:r>
            <a:endParaRPr lang="it-IT" sz="1200" b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3352800" y="2438400"/>
            <a:ext cx="33843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i="1" dirty="0" smtClean="0">
                <a:solidFill>
                  <a:schemeClr val="tx2"/>
                </a:solidFill>
                <a:latin typeface="Book Antiqua" pitchFamily="18" charset="0"/>
              </a:rPr>
              <a:t>Daniela </a:t>
            </a:r>
            <a:r>
              <a:rPr lang="it-IT" sz="1600" i="1" dirty="0" smtClean="0">
                <a:solidFill>
                  <a:schemeClr val="tx2"/>
                </a:solidFill>
                <a:latin typeface="Book Antiqua" pitchFamily="18" charset="0"/>
              </a:rPr>
              <a:t>Scali</a:t>
            </a:r>
            <a:r>
              <a:rPr lang="it-IT" sz="1600" i="1" dirty="0" smtClean="0">
                <a:solidFill>
                  <a:schemeClr val="tx2"/>
                </a:solidFill>
                <a:latin typeface="Book Antiqua" pitchFamily="18" charset="0"/>
              </a:rPr>
              <a:t> </a:t>
            </a:r>
            <a:endParaRPr lang="it-IT" sz="1600" b="1" i="1" dirty="0" smtClean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762000" y="5638800"/>
            <a:ext cx="7620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i="1" dirty="0" smtClean="0">
                <a:solidFill>
                  <a:schemeClr val="tx2"/>
                </a:solidFill>
                <a:latin typeface="Book Antiqua" pitchFamily="18" charset="0"/>
              </a:rPr>
              <a:t>Minicorso “Insegnare la matematica ai bambini a partire dall’esperienza”</a:t>
            </a:r>
          </a:p>
          <a:p>
            <a:pPr algn="ctr"/>
            <a:r>
              <a:rPr lang="it-IT" sz="1600" b="1" i="1" dirty="0" smtClean="0">
                <a:solidFill>
                  <a:schemeClr val="tx2"/>
                </a:solidFill>
                <a:latin typeface="Book Antiqua" pitchFamily="18" charset="0"/>
              </a:rPr>
              <a:t>Roma, 23 maggio 2013</a:t>
            </a:r>
            <a:endParaRPr lang="it-IT" sz="1600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pic>
        <p:nvPicPr>
          <p:cNvPr id="12" name="Immagine 11" descr="imag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88640"/>
            <a:ext cx="1187624" cy="597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188640"/>
            <a:ext cx="3259519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4221087"/>
            <a:ext cx="3463148" cy="2304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221088"/>
            <a:ext cx="339429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212291"/>
            <a:ext cx="3475337" cy="2333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3819821" y="260648"/>
            <a:ext cx="12490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200" b="1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III  U.D.</a:t>
            </a:r>
            <a:endParaRPr lang="it-IT" sz="2200" dirty="0">
              <a:latin typeface="Book Antiqua" pitchFamily="18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79512" y="2780928"/>
            <a:ext cx="2419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200" b="1" i="1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Alla scoperta </a:t>
            </a:r>
          </a:p>
          <a:p>
            <a:r>
              <a:rPr lang="it-IT" sz="2200" b="1" i="1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della geometria…</a:t>
            </a:r>
            <a:endParaRPr lang="it-IT" sz="2200" i="1" dirty="0"/>
          </a:p>
        </p:txBody>
      </p:sp>
      <p:sp>
        <p:nvSpPr>
          <p:cNvPr id="9" name="Rettangolo 8"/>
          <p:cNvSpPr/>
          <p:nvPr/>
        </p:nvSpPr>
        <p:spPr>
          <a:xfrm>
            <a:off x="6156176" y="2852936"/>
            <a:ext cx="24673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200" b="1" i="1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… nella mia città,</a:t>
            </a:r>
          </a:p>
          <a:p>
            <a:r>
              <a:rPr lang="it-IT" sz="2200" b="1" i="1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                  Latina!</a:t>
            </a:r>
            <a:endParaRPr lang="it-IT" sz="2200" i="1" dirty="0"/>
          </a:p>
        </p:txBody>
      </p:sp>
      <p:sp>
        <p:nvSpPr>
          <p:cNvPr id="13" name="Rettangolo 12"/>
          <p:cNvSpPr/>
          <p:nvPr/>
        </p:nvSpPr>
        <p:spPr>
          <a:xfrm>
            <a:off x="179512" y="188640"/>
            <a:ext cx="3240360" cy="23042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5436096" y="188640"/>
            <a:ext cx="3456384" cy="2376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179512" y="4221088"/>
            <a:ext cx="3384376" cy="216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5436096" y="4221088"/>
            <a:ext cx="3456384" cy="23042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1628800"/>
            <a:ext cx="2808312" cy="411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ttangolo 17"/>
          <p:cNvSpPr/>
          <p:nvPr/>
        </p:nvSpPr>
        <p:spPr>
          <a:xfrm>
            <a:off x="3059832" y="1628800"/>
            <a:ext cx="2808312" cy="41044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3819821" y="260648"/>
            <a:ext cx="12490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200" b="1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III  U.D.</a:t>
            </a:r>
            <a:endParaRPr lang="it-IT" sz="2200" dirty="0">
              <a:latin typeface="Book Antiqua" pitchFamily="18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915816" y="692696"/>
            <a:ext cx="30348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200" b="1" i="1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Gli alunni all’opera …</a:t>
            </a:r>
            <a:endParaRPr lang="it-IT" sz="2200" i="1" dirty="0"/>
          </a:p>
        </p:txBody>
      </p:sp>
      <p:pic>
        <p:nvPicPr>
          <p:cNvPr id="18434" name="Picture 2" descr="D:\Daniela Relazione Finale\ROSSANESE\Elaborati per Rossanese\Attività fatte dai bambini\Terza unità\02 Strutture di solidi\p.zza dante 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3429000"/>
            <a:ext cx="2016223" cy="1584176"/>
          </a:xfrm>
          <a:prstGeom prst="rect">
            <a:avLst/>
          </a:prstGeom>
          <a:noFill/>
        </p:spPr>
      </p:pic>
      <p:pic>
        <p:nvPicPr>
          <p:cNvPr id="18435" name="Picture 3" descr="D:\Daniela Relazione Finale\ROSSANESE\Elaborati per Rossanese\Attività fatte dai bambini\Terza unità\02 Strutture di solidi\p.zza dante 0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5085184"/>
            <a:ext cx="2016224" cy="1566174"/>
          </a:xfrm>
          <a:prstGeom prst="rect">
            <a:avLst/>
          </a:prstGeom>
          <a:noFill/>
        </p:spPr>
      </p:pic>
      <p:pic>
        <p:nvPicPr>
          <p:cNvPr id="18436" name="Picture 4" descr="D:\Daniela Relazione Finale\ROSSANESE\Elaborati per Rossanese\Attività fatte dai bambini\Terza unità\02 Strutture di solidi\p.zza dante 0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429000"/>
            <a:ext cx="2160240" cy="1584176"/>
          </a:xfrm>
          <a:prstGeom prst="rect">
            <a:avLst/>
          </a:prstGeom>
          <a:noFill/>
        </p:spPr>
      </p:pic>
      <p:pic>
        <p:nvPicPr>
          <p:cNvPr id="18437" name="Picture 5" descr="D:\Daniela Relazione Finale\ROSSANESE\Elaborati per Rossanese\Attività fatte dai bambini\Terza unità\02 Strutture di solidi\p.zza dante 0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5085184"/>
            <a:ext cx="2160240" cy="1620180"/>
          </a:xfrm>
          <a:prstGeom prst="rect">
            <a:avLst/>
          </a:prstGeom>
          <a:noFill/>
        </p:spPr>
      </p:pic>
      <p:pic>
        <p:nvPicPr>
          <p:cNvPr id="18439" name="Picture 7" descr="D:\Daniela Relazione Finale\ROSSANESE\Elaborati per Rossanese\Attività fatte dai bambini\Terza unità\02 Strutture di solidi\p.zza dante 09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19" y="548680"/>
            <a:ext cx="2496277" cy="1872208"/>
          </a:xfrm>
          <a:prstGeom prst="rect">
            <a:avLst/>
          </a:prstGeom>
          <a:noFill/>
        </p:spPr>
      </p:pic>
      <p:pic>
        <p:nvPicPr>
          <p:cNvPr id="18444" name="Picture 12" descr="D:\Daniela Relazione Finale\ROSSANESE\Elaborati per Rossanese\Attività fatte dai bambini\Terza unità\05 Vie nella mia città\Mappa Latina 00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0232" y="188640"/>
            <a:ext cx="2256251" cy="1692188"/>
          </a:xfrm>
          <a:prstGeom prst="rect">
            <a:avLst/>
          </a:prstGeom>
          <a:noFill/>
        </p:spPr>
      </p:pic>
      <p:pic>
        <p:nvPicPr>
          <p:cNvPr id="18445" name="Picture 13" descr="D:\Daniela Relazione Finale\ROSSANESE\Elaborati per Rossanese\Attività fatte dai bambini\Terza unità\05 Vie nella mia città\Mappa Latina 01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60232" y="1916832"/>
            <a:ext cx="2267744" cy="1700808"/>
          </a:xfrm>
          <a:prstGeom prst="rect">
            <a:avLst/>
          </a:prstGeom>
          <a:noFill/>
        </p:spPr>
      </p:pic>
      <p:pic>
        <p:nvPicPr>
          <p:cNvPr id="21505" name="Picture 1" descr="D:\Daniela Relazione Finale\ROSSANESE\Elaborati per Rossanese\Attività fatte dai bambini\Terza unità\05 Vie nella mia città\Mappa Latina 01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67944" y="1484784"/>
            <a:ext cx="2161045" cy="1620784"/>
          </a:xfrm>
          <a:prstGeom prst="rect">
            <a:avLst/>
          </a:prstGeom>
          <a:noFill/>
        </p:spPr>
      </p:pic>
      <p:pic>
        <p:nvPicPr>
          <p:cNvPr id="21506" name="Picture 2" descr="D:\Daniela Relazione Finale\ROSSANESE\Elaborati per Rossanese\Attività fatte dai bambini\Terza unità\05 Vie nella mia città\Mappa Latina 00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61037" y="3645024"/>
            <a:ext cx="2303451" cy="1727588"/>
          </a:xfrm>
          <a:prstGeom prst="rect">
            <a:avLst/>
          </a:prstGeom>
          <a:noFill/>
        </p:spPr>
      </p:pic>
      <p:sp>
        <p:nvSpPr>
          <p:cNvPr id="15" name="CasellaDiTesto 14"/>
          <p:cNvSpPr txBox="1"/>
          <p:nvPr/>
        </p:nvSpPr>
        <p:spPr>
          <a:xfrm>
            <a:off x="1331640" y="2996952"/>
            <a:ext cx="18293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i="1" dirty="0" smtClean="0">
                <a:solidFill>
                  <a:schemeClr val="tx2"/>
                </a:solidFill>
                <a:latin typeface="Book Antiqua" pitchFamily="18" charset="0"/>
              </a:rPr>
              <a:t>Strutture di solidi</a:t>
            </a:r>
            <a:endParaRPr lang="it-IT" sz="16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179512" y="188640"/>
            <a:ext cx="2323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i="1" dirty="0" smtClean="0">
                <a:solidFill>
                  <a:schemeClr val="tx2"/>
                </a:solidFill>
                <a:latin typeface="Book Antiqua" pitchFamily="18" charset="0"/>
              </a:rPr>
              <a:t>Solidi che non rotolano</a:t>
            </a:r>
            <a:endParaRPr lang="it-IT" sz="16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5148064" y="188640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i="1" dirty="0" smtClean="0">
                <a:solidFill>
                  <a:schemeClr val="tx2"/>
                </a:solidFill>
                <a:latin typeface="Book Antiqua" pitchFamily="18" charset="0"/>
              </a:rPr>
              <a:t>Dalle mappe…</a:t>
            </a:r>
            <a:endParaRPr lang="it-IT" sz="16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4499992" y="3789040"/>
            <a:ext cx="2209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i="1" dirty="0" smtClean="0">
                <a:solidFill>
                  <a:schemeClr val="tx2"/>
                </a:solidFill>
                <a:latin typeface="Book Antiqua" pitchFamily="18" charset="0"/>
              </a:rPr>
              <a:t>… al piano cartesiano</a:t>
            </a:r>
            <a:endParaRPr lang="it-IT" sz="16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179512" y="3429000"/>
            <a:ext cx="4248472" cy="33123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Freccia in giù 20"/>
          <p:cNvSpPr/>
          <p:nvPr/>
        </p:nvSpPr>
        <p:spPr>
          <a:xfrm>
            <a:off x="6300192" y="548680"/>
            <a:ext cx="340616" cy="32403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746122" y="188640"/>
            <a:ext cx="12490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200" b="1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III  U.D.</a:t>
            </a:r>
          </a:p>
        </p:txBody>
      </p:sp>
      <p:sp>
        <p:nvSpPr>
          <p:cNvPr id="4" name="Rettangolo 3"/>
          <p:cNvSpPr/>
          <p:nvPr/>
        </p:nvSpPr>
        <p:spPr>
          <a:xfrm>
            <a:off x="2915816" y="548680"/>
            <a:ext cx="303480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b="1" i="1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Gli alunni all’opera …</a:t>
            </a:r>
            <a:endParaRPr lang="it-IT" sz="2200" i="1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48680"/>
            <a:ext cx="2575657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764704"/>
            <a:ext cx="2617693" cy="1494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564904"/>
            <a:ext cx="2554719" cy="1645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365104"/>
            <a:ext cx="2503472" cy="16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2348880"/>
            <a:ext cx="2746476" cy="1746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8" y="4149080"/>
            <a:ext cx="2889476" cy="1751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 descr="D:\Daniela Relazione Finale\ROSSANESE\Foto Latina\Per i bambini\Portici 0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47864" y="908720"/>
            <a:ext cx="2287239" cy="1944216"/>
          </a:xfrm>
          <a:prstGeom prst="rect">
            <a:avLst/>
          </a:prstGeom>
          <a:noFill/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11760" y="5301208"/>
            <a:ext cx="4190778" cy="136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rc_mi" descr="http://omarsarubbo.files.wordpress.com/2012/08/piazza-del-popolo-latina.jpg">
            <a:hlinkClick r:id="rId11"/>
          </p:cNvPr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43808" y="2708920"/>
            <a:ext cx="3164381" cy="1820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asellaDiTesto 15"/>
          <p:cNvSpPr txBox="1"/>
          <p:nvPr/>
        </p:nvSpPr>
        <p:spPr>
          <a:xfrm>
            <a:off x="683568" y="116632"/>
            <a:ext cx="1447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i="1" dirty="0" smtClean="0">
                <a:solidFill>
                  <a:schemeClr val="tx2"/>
                </a:solidFill>
                <a:latin typeface="Book Antiqua" pitchFamily="18" charset="0"/>
              </a:rPr>
              <a:t>E’ simmetrico</a:t>
            </a:r>
            <a:endParaRPr lang="it-IT" sz="16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6516216" y="188640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i="1" dirty="0" smtClean="0">
                <a:solidFill>
                  <a:schemeClr val="tx2"/>
                </a:solidFill>
                <a:latin typeface="Book Antiqua" pitchFamily="18" charset="0"/>
              </a:rPr>
              <a:t>Non è simmetrico</a:t>
            </a:r>
            <a:endParaRPr lang="it-IT" sz="16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pic>
        <p:nvPicPr>
          <p:cNvPr id="30" name="Picture 7" descr="D:\Daniela Relazione Finale\ROSSANESE\Foto Latina\Per i bambini\San Marco 03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75856" y="3933056"/>
            <a:ext cx="2317440" cy="1544960"/>
          </a:xfrm>
          <a:prstGeom prst="rect">
            <a:avLst/>
          </a:prstGeom>
          <a:noFill/>
        </p:spPr>
      </p:pic>
      <p:cxnSp>
        <p:nvCxnSpPr>
          <p:cNvPr id="33" name="Connettore 1 32"/>
          <p:cNvCxnSpPr>
            <a:stCxn id="20486" idx="0"/>
          </p:cNvCxnSpPr>
          <p:nvPr/>
        </p:nvCxnSpPr>
        <p:spPr>
          <a:xfrm flipH="1">
            <a:off x="4427984" y="908720"/>
            <a:ext cx="63500" cy="57606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 rot="20510134">
            <a:off x="5693401" y="2598790"/>
            <a:ext cx="3186819" cy="1236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600" b="1" i="1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ramond" pitchFamily="18" charset="0"/>
              </a:rPr>
              <a:t>Saluti da Latina, </a:t>
            </a:r>
          </a:p>
          <a:p>
            <a:pPr algn="ctr">
              <a:lnSpc>
                <a:spcPct val="150000"/>
              </a:lnSpc>
            </a:pPr>
            <a:r>
              <a:rPr lang="it-IT" sz="2600" b="1" i="1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ramond" pitchFamily="18" charset="0"/>
              </a:rPr>
              <a:t>città del Novecento.</a:t>
            </a:r>
            <a:endParaRPr lang="it-IT" sz="2600" i="1" dirty="0">
              <a:latin typeface="Garamond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60648"/>
            <a:ext cx="5184576" cy="64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DA STAMPARE\Comune Latin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780928"/>
            <a:ext cx="6156556" cy="2904194"/>
          </a:xfrm>
          <a:prstGeom prst="rect">
            <a:avLst/>
          </a:prstGeom>
          <a:noFill/>
        </p:spPr>
      </p:pic>
      <p:sp>
        <p:nvSpPr>
          <p:cNvPr id="6" name="Rettangolo 5"/>
          <p:cNvSpPr/>
          <p:nvPr/>
        </p:nvSpPr>
        <p:spPr>
          <a:xfrm>
            <a:off x="1043608" y="548680"/>
            <a:ext cx="7344816" cy="214674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cap="none" spc="0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L’APPRENDIMENTO  </a:t>
            </a:r>
            <a:r>
              <a:rPr lang="it-IT" b="1" cap="none" spc="0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DELLA  GEOMETRIA </a:t>
            </a:r>
          </a:p>
          <a:p>
            <a:pPr algn="ctr">
              <a:lnSpc>
                <a:spcPct val="150000"/>
              </a:lnSpc>
            </a:pPr>
            <a:r>
              <a:rPr lang="it-IT" b="1" cap="none" spc="0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TRA  SPAZIO  GEOMETRICO  E  SPAZIO  RAPPRESENTATIVO</a:t>
            </a:r>
            <a:endParaRPr lang="it-IT" sz="2000" b="1" cap="none" spc="0" dirty="0" smtClean="0">
              <a:ln w="12700">
                <a:solidFill>
                  <a:schemeClr val="tx2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it-IT" b="1" i="1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Un percorso didattico attraverso</a:t>
            </a:r>
          </a:p>
          <a:p>
            <a:pPr algn="ctr">
              <a:lnSpc>
                <a:spcPct val="150000"/>
              </a:lnSpc>
            </a:pPr>
            <a:r>
              <a:rPr lang="it-IT" b="1" i="1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il territorio e l’architettura della città di Latina</a:t>
            </a:r>
          </a:p>
          <a:p>
            <a:pPr algn="ctr">
              <a:lnSpc>
                <a:spcPct val="150000"/>
              </a:lnSpc>
            </a:pPr>
            <a:endParaRPr lang="it-IT" b="1" i="1" cap="none" spc="0" dirty="0">
              <a:ln w="12700">
                <a:solidFill>
                  <a:schemeClr val="tx2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547664" y="2708920"/>
            <a:ext cx="6192688" cy="2952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1403648" y="188640"/>
            <a:ext cx="5328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b="1" dirty="0" smtClean="0">
                <a:solidFill>
                  <a:schemeClr val="tx2"/>
                </a:solidFill>
                <a:latin typeface="Book Antiqua" pitchFamily="18" charset="0"/>
              </a:rPr>
              <a:t>Facoltà di Scienze della Formazione</a:t>
            </a:r>
          </a:p>
          <a:p>
            <a:r>
              <a:rPr lang="it-IT" sz="1200" b="1" dirty="0" smtClean="0">
                <a:solidFill>
                  <a:schemeClr val="tx2"/>
                </a:solidFill>
                <a:latin typeface="Book Antiqua" pitchFamily="18" charset="0"/>
              </a:rPr>
              <a:t>Cdl Scienze della Formazione Primaria</a:t>
            </a:r>
            <a:endParaRPr lang="it-IT" sz="1200" b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187624" y="5733256"/>
            <a:ext cx="3384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i="1" dirty="0" smtClean="0">
                <a:solidFill>
                  <a:schemeClr val="tx2"/>
                </a:solidFill>
                <a:latin typeface="Book Antiqua" pitchFamily="18" charset="0"/>
              </a:rPr>
              <a:t>Progetto realizzato da </a:t>
            </a:r>
            <a:r>
              <a:rPr lang="it-IT" sz="1600" i="1" dirty="0" smtClean="0">
                <a:solidFill>
                  <a:schemeClr val="tx2"/>
                </a:solidFill>
                <a:latin typeface="Book Antiqua" pitchFamily="18" charset="0"/>
              </a:rPr>
              <a:t>Daniela </a:t>
            </a:r>
            <a:r>
              <a:rPr lang="it-IT" sz="1600" i="1" dirty="0" smtClean="0">
                <a:solidFill>
                  <a:schemeClr val="tx2"/>
                </a:solidFill>
                <a:latin typeface="Book Antiqua" pitchFamily="18" charset="0"/>
              </a:rPr>
              <a:t>Scali </a:t>
            </a:r>
            <a:endParaRPr lang="it-IT" sz="1600" b="1" i="1" dirty="0" smtClean="0">
              <a:solidFill>
                <a:schemeClr val="tx2"/>
              </a:solidFill>
              <a:latin typeface="Book Antiqua" pitchFamily="18" charset="0"/>
            </a:endParaRPr>
          </a:p>
          <a:p>
            <a:r>
              <a:rPr lang="it-IT" sz="1600" b="1" i="1" dirty="0" smtClean="0">
                <a:solidFill>
                  <a:schemeClr val="tx2"/>
                </a:solidFill>
                <a:latin typeface="Book Antiqua" pitchFamily="18" charset="0"/>
              </a:rPr>
              <a:t>Relatore:  </a:t>
            </a:r>
            <a:r>
              <a:rPr lang="it-IT" sz="1600" i="1" dirty="0" smtClean="0">
                <a:solidFill>
                  <a:schemeClr val="tx2"/>
                </a:solidFill>
                <a:latin typeface="Book Antiqua" pitchFamily="18" charset="0"/>
              </a:rPr>
              <a:t>Prof.ssa </a:t>
            </a:r>
            <a:r>
              <a:rPr lang="it-IT" sz="1600" i="1" dirty="0" err="1" smtClean="0">
                <a:solidFill>
                  <a:schemeClr val="tx2"/>
                </a:solidFill>
                <a:latin typeface="Book Antiqua" pitchFamily="18" charset="0"/>
              </a:rPr>
              <a:t>Ana</a:t>
            </a:r>
            <a:r>
              <a:rPr lang="it-IT" sz="1600" i="1" dirty="0" smtClean="0">
                <a:solidFill>
                  <a:schemeClr val="tx2"/>
                </a:solidFill>
                <a:latin typeface="Book Antiqua" pitchFamily="18" charset="0"/>
              </a:rPr>
              <a:t> </a:t>
            </a:r>
            <a:r>
              <a:rPr lang="it-IT" sz="1600" i="1" dirty="0" err="1" smtClean="0">
                <a:solidFill>
                  <a:schemeClr val="tx2"/>
                </a:solidFill>
                <a:latin typeface="Book Antiqua" pitchFamily="18" charset="0"/>
              </a:rPr>
              <a:t>Millán</a:t>
            </a:r>
            <a:r>
              <a:rPr lang="it-IT" sz="1600" i="1" dirty="0" smtClean="0">
                <a:solidFill>
                  <a:schemeClr val="tx2"/>
                </a:solidFill>
                <a:latin typeface="Book Antiqua" pitchFamily="18" charset="0"/>
              </a:rPr>
              <a:t> </a:t>
            </a:r>
            <a:r>
              <a:rPr lang="it-IT" sz="1600" i="1" dirty="0" err="1" smtClean="0">
                <a:solidFill>
                  <a:schemeClr val="tx2"/>
                </a:solidFill>
                <a:latin typeface="Book Antiqua" pitchFamily="18" charset="0"/>
              </a:rPr>
              <a:t>Gasca</a:t>
            </a:r>
            <a:r>
              <a:rPr lang="it-IT" sz="1600" i="1" dirty="0" smtClean="0">
                <a:solidFill>
                  <a:schemeClr val="tx2"/>
                </a:solidFill>
                <a:latin typeface="Book Antiqua" pitchFamily="18" charset="0"/>
              </a:rPr>
              <a:t> </a:t>
            </a:r>
          </a:p>
          <a:p>
            <a:r>
              <a:rPr lang="it-IT" sz="1600" b="1" i="1" dirty="0" smtClean="0">
                <a:solidFill>
                  <a:schemeClr val="tx2"/>
                </a:solidFill>
                <a:latin typeface="Book Antiqua" pitchFamily="18" charset="0"/>
              </a:rPr>
              <a:t>Correlatore: </a:t>
            </a:r>
            <a:r>
              <a:rPr lang="it-IT" sz="1600" i="1" dirty="0" smtClean="0">
                <a:solidFill>
                  <a:schemeClr val="tx2"/>
                </a:solidFill>
                <a:latin typeface="Book Antiqua" pitchFamily="18" charset="0"/>
              </a:rPr>
              <a:t>D.ssa Viviana Rossanese </a:t>
            </a:r>
            <a:endParaRPr lang="it-IT" sz="1600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572000" y="5733256"/>
            <a:ext cx="4104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i="1" dirty="0" smtClean="0">
                <a:solidFill>
                  <a:schemeClr val="tx2"/>
                </a:solidFill>
                <a:latin typeface="Book Antiqua" pitchFamily="18" charset="0"/>
              </a:rPr>
              <a:t>Scuola primaria</a:t>
            </a:r>
            <a:r>
              <a:rPr lang="it-IT" sz="1600" i="1" dirty="0" smtClean="0">
                <a:solidFill>
                  <a:schemeClr val="tx2"/>
                </a:solidFill>
                <a:latin typeface="Book Antiqua" pitchFamily="18" charset="0"/>
              </a:rPr>
              <a:t>:  Oddino Montiani </a:t>
            </a:r>
          </a:p>
          <a:p>
            <a:r>
              <a:rPr lang="it-IT" sz="1600" i="1" dirty="0" smtClean="0">
                <a:solidFill>
                  <a:schemeClr val="tx2"/>
                </a:solidFill>
                <a:latin typeface="Book Antiqua" pitchFamily="18" charset="0"/>
              </a:rPr>
              <a:t>di Latina  (presso I.C. Giovanni Cena)</a:t>
            </a:r>
          </a:p>
          <a:p>
            <a:r>
              <a:rPr lang="it-IT" sz="1600" b="1" i="1" dirty="0" smtClean="0">
                <a:solidFill>
                  <a:schemeClr val="tx2"/>
                </a:solidFill>
                <a:latin typeface="Book Antiqua" pitchFamily="18" charset="0"/>
              </a:rPr>
              <a:t>Classe</a:t>
            </a:r>
            <a:r>
              <a:rPr lang="it-IT" sz="1600" i="1" dirty="0" smtClean="0">
                <a:solidFill>
                  <a:schemeClr val="tx2"/>
                </a:solidFill>
                <a:latin typeface="Book Antiqua" pitchFamily="18" charset="0"/>
              </a:rPr>
              <a:t>: IV A</a:t>
            </a:r>
            <a:endParaRPr lang="it-IT" sz="1600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pic>
        <p:nvPicPr>
          <p:cNvPr id="12" name="Immagine 11" descr="imag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88640"/>
            <a:ext cx="1187624" cy="597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347864" y="404664"/>
            <a:ext cx="26420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QUADRO  TEORICO</a:t>
            </a:r>
            <a:endParaRPr lang="it-IT" sz="2000" dirty="0"/>
          </a:p>
        </p:txBody>
      </p:sp>
      <p:pic>
        <p:nvPicPr>
          <p:cNvPr id="3" name="Picture 11" descr="http://www.partecipiamo.it/gif/frasi_aforismi/barr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836712"/>
            <a:ext cx="3333750" cy="238125"/>
          </a:xfrm>
          <a:prstGeom prst="rect">
            <a:avLst/>
          </a:prstGeom>
          <a:noFill/>
        </p:spPr>
      </p:pic>
      <p:pic>
        <p:nvPicPr>
          <p:cNvPr id="5122" name="Picture 2" descr="http://www.edizionidedalo.it/catalog/images/97888220025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124744"/>
            <a:ext cx="1635890" cy="2448272"/>
          </a:xfrm>
          <a:prstGeom prst="rect">
            <a:avLst/>
          </a:prstGeom>
          <a:noFill/>
        </p:spPr>
      </p:pic>
      <p:pic>
        <p:nvPicPr>
          <p:cNvPr id="5124" name="Picture 4" descr="Ipotesi sulla natura degli oggetti matematic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1124744"/>
            <a:ext cx="1619250" cy="2438401"/>
          </a:xfrm>
          <a:prstGeom prst="rect">
            <a:avLst/>
          </a:prstGeom>
          <a:noFill/>
        </p:spPr>
      </p:pic>
      <p:pic>
        <p:nvPicPr>
          <p:cNvPr id="15" name="Picture 10" descr="Pensare in matematic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4569" y="4077072"/>
            <a:ext cx="1785199" cy="2520280"/>
          </a:xfrm>
          <a:prstGeom prst="rect">
            <a:avLst/>
          </a:prstGeom>
          <a:noFill/>
        </p:spPr>
      </p:pic>
      <p:pic>
        <p:nvPicPr>
          <p:cNvPr id="11" name="Picture 8" descr="Mr. Quadrato. A spasso nel meraviglioso mondo della geometri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4077072"/>
            <a:ext cx="1619250" cy="2533650"/>
          </a:xfrm>
          <a:prstGeom prst="rect">
            <a:avLst/>
          </a:prstGeom>
          <a:noFill/>
        </p:spPr>
      </p:pic>
      <p:pic>
        <p:nvPicPr>
          <p:cNvPr id="13" name="Picture 6" descr="Tutti in cerchio. La geometria diventa facil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4048" y="4077072"/>
            <a:ext cx="1619250" cy="2505075"/>
          </a:xfrm>
          <a:prstGeom prst="rect">
            <a:avLst/>
          </a:prstGeom>
          <a:noFill/>
        </p:spPr>
      </p:pic>
      <p:pic>
        <p:nvPicPr>
          <p:cNvPr id="17" name="Picture 12" descr="http://ecx.images-amazon.com/images/I/31cxUkzOY%2BL._SL500_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92280" y="4077072"/>
            <a:ext cx="1496334" cy="24963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4354335" y="188640"/>
            <a:ext cx="10310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200" b="1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I  U.D.</a:t>
            </a:r>
          </a:p>
        </p:txBody>
      </p:sp>
      <p:sp>
        <p:nvSpPr>
          <p:cNvPr id="8" name="Rettangolo 7"/>
          <p:cNvSpPr/>
          <p:nvPr/>
        </p:nvSpPr>
        <p:spPr>
          <a:xfrm>
            <a:off x="3923928" y="620688"/>
            <a:ext cx="18854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b="1" i="1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Come è nata</a:t>
            </a:r>
          </a:p>
          <a:p>
            <a:pPr algn="ctr"/>
            <a:r>
              <a:rPr lang="it-IT" sz="2200" b="1" i="1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la geometria?</a:t>
            </a:r>
          </a:p>
          <a:p>
            <a:pPr algn="ctr"/>
            <a:endParaRPr lang="it-IT" sz="2200" b="1" i="1" dirty="0" smtClean="0">
              <a:ln w="12700">
                <a:solidFill>
                  <a:schemeClr val="tx2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it-IT" sz="2000" b="1" i="1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 A come …</a:t>
            </a:r>
            <a:r>
              <a:rPr lang="it-IT" sz="2200" b="1" i="1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  </a:t>
            </a:r>
            <a:endParaRPr lang="it-IT" sz="22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3779912" cy="216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4365104"/>
            <a:ext cx="360106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188640"/>
            <a:ext cx="3034220" cy="3672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287651"/>
            <a:ext cx="3419872" cy="238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CasellaDiTesto 25"/>
          <p:cNvSpPr txBox="1"/>
          <p:nvPr/>
        </p:nvSpPr>
        <p:spPr>
          <a:xfrm>
            <a:off x="5940152" y="1916832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>
                <a:solidFill>
                  <a:schemeClr val="tx2"/>
                </a:solidFill>
                <a:latin typeface="Book Antiqua" pitchFamily="18" charset="0"/>
              </a:rPr>
              <a:t>… Astronomia</a:t>
            </a:r>
            <a:endParaRPr lang="it-IT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3635896" y="4941168"/>
            <a:ext cx="17027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i="1" dirty="0" smtClean="0">
                <a:solidFill>
                  <a:schemeClr val="tx2"/>
                </a:solidFill>
                <a:latin typeface="Book Antiqua" pitchFamily="18" charset="0"/>
              </a:rPr>
              <a:t>… A</a:t>
            </a:r>
            <a:r>
              <a:rPr lang="it-IT" b="1" i="1" dirty="0" smtClean="0">
                <a:solidFill>
                  <a:schemeClr val="tx2"/>
                </a:solidFill>
                <a:latin typeface="Book Antiqua" pitchFamily="18" charset="0"/>
              </a:rPr>
              <a:t>strazione</a:t>
            </a:r>
            <a:endParaRPr lang="it-IT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28" name="Freccia bidirezionale verticale 27"/>
          <p:cNvSpPr/>
          <p:nvPr/>
        </p:nvSpPr>
        <p:spPr>
          <a:xfrm rot="5400000">
            <a:off x="4427984" y="5013176"/>
            <a:ext cx="216024" cy="1224136"/>
          </a:xfrm>
          <a:prstGeom prst="upDown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cmpd="dbl"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/>
          <p:cNvSpPr/>
          <p:nvPr/>
        </p:nvSpPr>
        <p:spPr>
          <a:xfrm>
            <a:off x="179512" y="260648"/>
            <a:ext cx="3744416" cy="216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CasellaDiTesto 33"/>
          <p:cNvSpPr txBox="1"/>
          <p:nvPr/>
        </p:nvSpPr>
        <p:spPr>
          <a:xfrm>
            <a:off x="1979712" y="260648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>
                <a:solidFill>
                  <a:schemeClr val="tx2"/>
                </a:solidFill>
                <a:latin typeface="Book Antiqua" pitchFamily="18" charset="0"/>
              </a:rPr>
              <a:t>… Agrimensura</a:t>
            </a:r>
            <a:endParaRPr lang="it-IT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179512" y="4293096"/>
            <a:ext cx="3456384" cy="2376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/>
          <p:cNvSpPr/>
          <p:nvPr/>
        </p:nvSpPr>
        <p:spPr>
          <a:xfrm>
            <a:off x="5796136" y="188640"/>
            <a:ext cx="3024336" cy="36724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/>
          <p:cNvSpPr/>
          <p:nvPr/>
        </p:nvSpPr>
        <p:spPr>
          <a:xfrm>
            <a:off x="5364088" y="4365104"/>
            <a:ext cx="3600400" cy="23042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91680" y="2276872"/>
            <a:ext cx="5832648" cy="2087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ttangolo 28"/>
          <p:cNvSpPr/>
          <p:nvPr/>
        </p:nvSpPr>
        <p:spPr>
          <a:xfrm>
            <a:off x="1691680" y="2276872"/>
            <a:ext cx="5832648" cy="20882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CasellaDiTesto 29"/>
          <p:cNvSpPr txBox="1"/>
          <p:nvPr/>
        </p:nvSpPr>
        <p:spPr>
          <a:xfrm rot="20923553">
            <a:off x="1782852" y="2588938"/>
            <a:ext cx="1755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>
                <a:solidFill>
                  <a:schemeClr val="tx2"/>
                </a:solidFill>
                <a:latin typeface="Book Antiqua" pitchFamily="18" charset="0"/>
              </a:rPr>
              <a:t>… Architettura</a:t>
            </a:r>
            <a:endParaRPr lang="it-IT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3928823" y="260648"/>
            <a:ext cx="10310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200" b="1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I  U.D.</a:t>
            </a:r>
            <a:endParaRPr lang="it-IT" sz="2200" dirty="0">
              <a:latin typeface="Book Antiqua" pitchFamily="18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987824" y="692696"/>
            <a:ext cx="30348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200" b="1" i="1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Gli alunni all’opera …</a:t>
            </a:r>
            <a:endParaRPr lang="it-IT" sz="2200" i="1" dirty="0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2731132" cy="3850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Daniela Relazione Finale\ROSSANESE\Elaborati per Rossanese\Attività fatte dai bambini\Prima unità\03 Quadrato e triangolo\p.zza dante 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573016"/>
            <a:ext cx="1959024" cy="1469268"/>
          </a:xfrm>
          <a:prstGeom prst="rect">
            <a:avLst/>
          </a:prstGeom>
          <a:noFill/>
        </p:spPr>
      </p:pic>
      <p:pic>
        <p:nvPicPr>
          <p:cNvPr id="2051" name="Picture 3" descr="D:\Daniela Relazione Finale\ROSSANESE\Elaborati per Rossanese\Attività fatte dai bambini\Prima unità\03 Quadrato e triangolo\p.zza dante 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5129808"/>
            <a:ext cx="2304256" cy="1728192"/>
          </a:xfrm>
          <a:prstGeom prst="rect">
            <a:avLst/>
          </a:prstGeom>
          <a:noFill/>
        </p:spPr>
      </p:pic>
      <p:pic>
        <p:nvPicPr>
          <p:cNvPr id="2052" name="Picture 4" descr="D:\Daniela Relazione Finale\ROSSANESE\Elaborati per Rossanese\Attività fatte dai bambini\Prima unità\03 Quadrato e triangolo\p.zza dante 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5129808"/>
            <a:ext cx="2304256" cy="1728192"/>
          </a:xfrm>
          <a:prstGeom prst="rect">
            <a:avLst/>
          </a:prstGeom>
          <a:noFill/>
        </p:spPr>
      </p:pic>
      <p:pic>
        <p:nvPicPr>
          <p:cNvPr id="2053" name="Picture 5" descr="D:\Daniela Relazione Finale\ROSSANESE\Elaborati per Rossanese\Attività fatte dai bambini\Prima unità\04 Piramide\p.zza dante 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1628800"/>
            <a:ext cx="2304256" cy="1728192"/>
          </a:xfrm>
          <a:prstGeom prst="rect">
            <a:avLst/>
          </a:prstGeom>
          <a:noFill/>
        </p:spPr>
      </p:pic>
      <p:pic>
        <p:nvPicPr>
          <p:cNvPr id="2054" name="Picture 6" descr="D:\Daniela Relazione Finale\ROSSANESE\Elaborati per Rossanese\Attività fatte dai bambini\Prima unità\05 Calendario a disco\p.zza dante 3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152" y="188640"/>
            <a:ext cx="2915816" cy="2186862"/>
          </a:xfrm>
          <a:prstGeom prst="rect">
            <a:avLst/>
          </a:prstGeom>
          <a:noFill/>
        </p:spPr>
      </p:pic>
      <p:pic>
        <p:nvPicPr>
          <p:cNvPr id="2055" name="Picture 7" descr="D:\Daniela Relazione Finale\ROSSANESE\Elaborati per Rossanese\Attività fatte dai bambini\Prima unità\06 Numeri figurati\carnevale 2013 10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44208" y="4653136"/>
            <a:ext cx="2195736" cy="1646802"/>
          </a:xfrm>
          <a:prstGeom prst="rect">
            <a:avLst/>
          </a:prstGeom>
          <a:noFill/>
        </p:spPr>
      </p:pic>
      <p:pic>
        <p:nvPicPr>
          <p:cNvPr id="2057" name="Picture 9" descr="D:\Daniela Relazione Finale\ROSSANESE\Elaborati per Rossanese\Attività fatte dai bambini\Prima unità\06 Numeri figurati\carnevale 2013 09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44208" y="2924944"/>
            <a:ext cx="2195736" cy="1646802"/>
          </a:xfrm>
          <a:prstGeom prst="rect">
            <a:avLst/>
          </a:prstGeom>
          <a:noFill/>
        </p:spPr>
      </p:pic>
      <p:sp>
        <p:nvSpPr>
          <p:cNvPr id="13" name="CasellaDiTesto 12"/>
          <p:cNvSpPr txBox="1"/>
          <p:nvPr/>
        </p:nvSpPr>
        <p:spPr>
          <a:xfrm>
            <a:off x="5905613" y="2276872"/>
            <a:ext cx="323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>
                <a:solidFill>
                  <a:schemeClr val="tx2"/>
                </a:solidFill>
                <a:latin typeface="Book Antiqua" pitchFamily="18" charset="0"/>
              </a:rPr>
              <a:t>I Babilonesi e il tempo ciclico</a:t>
            </a:r>
            <a:endParaRPr lang="it-IT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6660232" y="6309320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>
                <a:solidFill>
                  <a:schemeClr val="tx2"/>
                </a:solidFill>
                <a:latin typeface="Book Antiqua" pitchFamily="18" charset="0"/>
              </a:rPr>
              <a:t>Numeri figurati</a:t>
            </a:r>
            <a:endParaRPr lang="it-IT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1907704" y="4653136"/>
            <a:ext cx="3097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>
                <a:solidFill>
                  <a:schemeClr val="tx2"/>
                </a:solidFill>
                <a:latin typeface="Book Antiqua" pitchFamily="18" charset="0"/>
              </a:rPr>
              <a:t>Il triangolo è indeformabile!</a:t>
            </a:r>
            <a:endParaRPr lang="it-IT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251520" y="1412776"/>
            <a:ext cx="7809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i="1" dirty="0" smtClean="0">
                <a:solidFill>
                  <a:schemeClr val="tx2"/>
                </a:solidFill>
                <a:latin typeface="Book Antiqua" pitchFamily="18" charset="0"/>
              </a:rPr>
              <a:t>Valle </a:t>
            </a:r>
          </a:p>
          <a:p>
            <a:pPr algn="ctr"/>
            <a:r>
              <a:rPr lang="it-IT" b="1" i="1" dirty="0" smtClean="0">
                <a:solidFill>
                  <a:schemeClr val="tx2"/>
                </a:solidFill>
                <a:latin typeface="Book Antiqua" pitchFamily="18" charset="0"/>
              </a:rPr>
              <a:t>del</a:t>
            </a:r>
          </a:p>
          <a:p>
            <a:pPr algn="ctr"/>
            <a:r>
              <a:rPr lang="it-IT" b="1" i="1" dirty="0" smtClean="0">
                <a:solidFill>
                  <a:schemeClr val="tx2"/>
                </a:solidFill>
                <a:latin typeface="Book Antiqua" pitchFamily="18" charset="0"/>
              </a:rPr>
              <a:t> Nilo</a:t>
            </a:r>
            <a:endParaRPr lang="it-IT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3275856" y="3212976"/>
            <a:ext cx="2715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>
                <a:solidFill>
                  <a:schemeClr val="tx2"/>
                </a:solidFill>
                <a:latin typeface="Book Antiqua" pitchFamily="18" charset="0"/>
              </a:rPr>
              <a:t>Costruisco una piramide</a:t>
            </a:r>
            <a:endParaRPr lang="it-IT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3928825" y="260648"/>
            <a:ext cx="10310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200" b="1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I  U.D.</a:t>
            </a:r>
          </a:p>
        </p:txBody>
      </p:sp>
      <p:sp>
        <p:nvSpPr>
          <p:cNvPr id="8" name="Rettangolo 7"/>
          <p:cNvSpPr/>
          <p:nvPr/>
        </p:nvSpPr>
        <p:spPr>
          <a:xfrm>
            <a:off x="3707904" y="620688"/>
            <a:ext cx="16674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200" b="1" i="1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Gli alunni </a:t>
            </a:r>
          </a:p>
          <a:p>
            <a:r>
              <a:rPr lang="it-IT" sz="2200" b="1" i="1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all’opera …</a:t>
            </a:r>
            <a:endParaRPr lang="it-IT" sz="2200" i="1" dirty="0"/>
          </a:p>
        </p:txBody>
      </p:sp>
      <p:pic>
        <p:nvPicPr>
          <p:cNvPr id="2049" name="Picture 1" descr="D:\Daniela Relazione Finale\ROSSANESE\Elaborati per Rossanese\Attività fatte dai bambini\Terza unità\05 Vie nella mia città\Mappa Latina 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996952"/>
            <a:ext cx="2304256" cy="1728192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3393187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1979712" y="2564904"/>
            <a:ext cx="5012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i="1" dirty="0" smtClean="0">
                <a:solidFill>
                  <a:schemeClr val="tx2"/>
                </a:solidFill>
                <a:latin typeface="Book Antiqua" pitchFamily="18" charset="0"/>
              </a:rPr>
              <a:t>Nella Pianura Pontina come nell’Antico Egitto</a:t>
            </a:r>
            <a:endParaRPr lang="it-IT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pic>
        <p:nvPicPr>
          <p:cNvPr id="2051" name="Picture 3" descr="D:\Daniela Relazione Finale\ROSSANESE\Foto Latina\varie cartina 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188640"/>
            <a:ext cx="3275856" cy="2456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3944855" y="260648"/>
            <a:ext cx="9989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200" b="1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II  UD</a:t>
            </a:r>
            <a:endParaRPr lang="it-IT" sz="2200" dirty="0">
              <a:latin typeface="Book Antiqua" pitchFamily="18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771800" y="1412776"/>
            <a:ext cx="34515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200" b="1" i="1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Geometria, disegno e arte:</a:t>
            </a:r>
          </a:p>
          <a:p>
            <a:pPr algn="ctr"/>
            <a:r>
              <a:rPr lang="it-IT" sz="2200" b="1" i="1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oltre la misura</a:t>
            </a:r>
            <a:endParaRPr lang="it-IT" sz="2200" i="1" dirty="0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0" y="3933056"/>
          <a:ext cx="3160510" cy="2924944"/>
        </p:xfrm>
        <a:graphic>
          <a:graphicData uri="http://schemas.openxmlformats.org/presentationml/2006/ole">
            <p:oleObj spid="_x0000_s1027" name="Acrobat Document" r:id="rId4" imgW="2057400" imgH="1905000" progId="">
              <p:embed/>
            </p:oleObj>
          </a:graphicData>
        </a:graphic>
      </p:graphicFrame>
      <p:pic>
        <p:nvPicPr>
          <p:cNvPr id="6" name="Immagin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1124744"/>
            <a:ext cx="1836776" cy="173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magine 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2132856"/>
            <a:ext cx="2077458" cy="1382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9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0"/>
            <a:ext cx="2274849" cy="1560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rc_mi" descr="http://www.venetovaldo.de/images/dintorni/villa1.jpg">
            <a:hlinkClick r:id="rId8"/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80112" y="4149080"/>
            <a:ext cx="3045038" cy="2204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rc_mi" descr="http://2.bp.blogspot.com/-77_vnLEkCHE/UAZ9ftZ6BII/AAAAAAAAAGU/YWCbzP5u0Xc/s1600/svagoedintorni_sermoneta_abbazia_san_valvisciolo_rosone_chiesa.jpg">
            <a:hlinkClick r:id="rId10"/>
          </p:cNvPr>
          <p:cNvPicPr/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2987824" y="2132856"/>
            <a:ext cx="2807952" cy="2663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sellaDiTesto 12"/>
          <p:cNvSpPr txBox="1"/>
          <p:nvPr/>
        </p:nvSpPr>
        <p:spPr>
          <a:xfrm>
            <a:off x="6444208" y="3573016"/>
            <a:ext cx="1314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i="1" dirty="0" smtClean="0">
                <a:solidFill>
                  <a:schemeClr val="tx2"/>
                </a:solidFill>
                <a:latin typeface="Book Antiqua" pitchFamily="18" charset="0"/>
              </a:rPr>
              <a:t>Tassellature</a:t>
            </a:r>
            <a:endParaRPr lang="it-IT" sz="16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6372200" y="6427113"/>
            <a:ext cx="1144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i="1" dirty="0" smtClean="0">
                <a:solidFill>
                  <a:schemeClr val="tx2"/>
                </a:solidFill>
                <a:latin typeface="Book Antiqua" pitchFamily="18" charset="0"/>
              </a:rPr>
              <a:t>Simmetria</a:t>
            </a:r>
            <a:endParaRPr lang="it-IT" sz="16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3851920" y="5013176"/>
            <a:ext cx="10791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i="1" dirty="0" smtClean="0">
                <a:solidFill>
                  <a:schemeClr val="tx2"/>
                </a:solidFill>
                <a:latin typeface="Book Antiqua" pitchFamily="18" charset="0"/>
              </a:rPr>
              <a:t>Rosoni</a:t>
            </a:r>
            <a:endParaRPr lang="it-IT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395536" y="3501008"/>
            <a:ext cx="2066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i="1" dirty="0" smtClean="0">
                <a:solidFill>
                  <a:schemeClr val="tx2"/>
                </a:solidFill>
                <a:latin typeface="Book Antiqua" pitchFamily="18" charset="0"/>
              </a:rPr>
              <a:t>Teorema di Pitagora</a:t>
            </a:r>
            <a:endParaRPr lang="it-IT" sz="16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-25315"/>
            <a:ext cx="184731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395536" y="2060848"/>
            <a:ext cx="12170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i="1" dirty="0" smtClean="0">
                <a:solidFill>
                  <a:schemeClr val="tx2"/>
                </a:solidFill>
                <a:latin typeface="Book Antiqua" pitchFamily="18" charset="0"/>
              </a:rPr>
              <a:t>Pieghiamo </a:t>
            </a:r>
          </a:p>
          <a:p>
            <a:r>
              <a:rPr lang="it-IT" sz="1600" b="1" i="1" dirty="0" smtClean="0">
                <a:solidFill>
                  <a:schemeClr val="tx2"/>
                </a:solidFill>
                <a:latin typeface="Book Antiqua" pitchFamily="18" charset="0"/>
              </a:rPr>
              <a:t>la carta</a:t>
            </a:r>
            <a:endParaRPr lang="it-IT" sz="16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pic>
        <p:nvPicPr>
          <p:cNvPr id="2" name="Picture 5" descr="D:\Daniela Relazione Finale\ROSSANESE\Materiale didattico\02 Geometria e arte\Pergamena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1520" y="188640"/>
            <a:ext cx="1287989" cy="1788418"/>
          </a:xfrm>
          <a:prstGeom prst="rect">
            <a:avLst/>
          </a:prstGeom>
          <a:noFill/>
        </p:spPr>
      </p:pic>
      <p:cxnSp>
        <p:nvCxnSpPr>
          <p:cNvPr id="22" name="Connettore 1 21"/>
          <p:cNvCxnSpPr/>
          <p:nvPr/>
        </p:nvCxnSpPr>
        <p:spPr>
          <a:xfrm>
            <a:off x="395536" y="620688"/>
            <a:ext cx="1008112" cy="1008112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/>
          <p:cNvCxnSpPr/>
          <p:nvPr/>
        </p:nvCxnSpPr>
        <p:spPr>
          <a:xfrm flipH="1">
            <a:off x="755576" y="620688"/>
            <a:ext cx="741784" cy="1224136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5" descr="D:\Daniela Relazione Finale\ROSSANESE\Materiale didattico\02 Geometria e arte\Pergamena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475656" y="1268760"/>
            <a:ext cx="1287989" cy="1788418"/>
          </a:xfrm>
          <a:prstGeom prst="rect">
            <a:avLst/>
          </a:prstGeom>
          <a:noFill/>
        </p:spPr>
      </p:pic>
      <p:cxnSp>
        <p:nvCxnSpPr>
          <p:cNvPr id="31" name="Connettore 1 30"/>
          <p:cNvCxnSpPr/>
          <p:nvPr/>
        </p:nvCxnSpPr>
        <p:spPr>
          <a:xfrm>
            <a:off x="1691680" y="1628800"/>
            <a:ext cx="936104" cy="936104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/>
          <p:cNvCxnSpPr/>
          <p:nvPr/>
        </p:nvCxnSpPr>
        <p:spPr>
          <a:xfrm flipH="1">
            <a:off x="1835696" y="1700808"/>
            <a:ext cx="741784" cy="1224136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/>
          <p:cNvCxnSpPr/>
          <p:nvPr/>
        </p:nvCxnSpPr>
        <p:spPr>
          <a:xfrm>
            <a:off x="1619672" y="1988840"/>
            <a:ext cx="1008112" cy="1008112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2123728" y="2204864"/>
            <a:ext cx="144016" cy="28803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/>
          <p:cNvSpPr txBox="1"/>
          <p:nvPr/>
        </p:nvSpPr>
        <p:spPr>
          <a:xfrm>
            <a:off x="2123728" y="1844824"/>
            <a:ext cx="288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chemeClr val="tx2"/>
                </a:solidFill>
              </a:rPr>
              <a:t>A</a:t>
            </a:r>
            <a:endParaRPr lang="it-IT" sz="1600" dirty="0">
              <a:solidFill>
                <a:schemeClr val="tx2"/>
              </a:solidFill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1979712" y="2492896"/>
            <a:ext cx="288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chemeClr val="tx2"/>
                </a:solidFill>
              </a:rPr>
              <a:t>B</a:t>
            </a:r>
            <a:endParaRPr lang="it-IT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3874322" y="260648"/>
            <a:ext cx="11400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200" b="1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II  U.D.</a:t>
            </a:r>
            <a:endParaRPr lang="it-IT" sz="2200" dirty="0">
              <a:latin typeface="Book Antiqua" pitchFamily="18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987824" y="620688"/>
            <a:ext cx="310533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200" b="1" i="1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Gli alunni all’opera …</a:t>
            </a:r>
            <a:endParaRPr lang="it-IT" sz="2200" i="1" dirty="0"/>
          </a:p>
        </p:txBody>
      </p:sp>
      <p:pic>
        <p:nvPicPr>
          <p:cNvPr id="17413" name="Picture 5" descr="D:\Daniela Relazione Finale\ROSSANESE\Elaborati per Rossanese\Attività fatte dai bambini\Seconda unità\01 Piegare la carta\carnevale 2013 1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76672"/>
            <a:ext cx="2592288" cy="1944216"/>
          </a:xfrm>
          <a:prstGeom prst="rect">
            <a:avLst/>
          </a:prstGeom>
          <a:noFill/>
          <a:effectLst>
            <a:outerShdw blurRad="50800" dist="50800" dir="612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124744"/>
            <a:ext cx="2706534" cy="1891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10" descr="D:\Daniela Relazione Finale\ROSSANESE\Elaborati per Rossanese\Attività fatte dai bambini\Seconda unità\03 Angoli pentagono\p.zza dante 0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509120"/>
            <a:ext cx="2592288" cy="1944216"/>
          </a:xfrm>
          <a:prstGeom prst="rect">
            <a:avLst/>
          </a:prstGeom>
          <a:noFill/>
        </p:spPr>
      </p:pic>
      <p:pic>
        <p:nvPicPr>
          <p:cNvPr id="17421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260648"/>
            <a:ext cx="2005181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4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3645024"/>
            <a:ext cx="2109389" cy="264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7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32240" y="3501008"/>
            <a:ext cx="2158986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 descr="D:\Daniela Relazione Finale\ROSSANESE\Elaborati per Rossanese\Attività fatte dai bambini\Seconda unità\01 Piegare la carta\carnevale 2013 19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528" y="2492896"/>
            <a:ext cx="2568285" cy="1926214"/>
          </a:xfrm>
          <a:prstGeom prst="rect">
            <a:avLst/>
          </a:prstGeom>
          <a:noFill/>
        </p:spPr>
      </p:pic>
      <p:sp>
        <p:nvSpPr>
          <p:cNvPr id="12" name="Rettangolo 11"/>
          <p:cNvSpPr/>
          <p:nvPr/>
        </p:nvSpPr>
        <p:spPr>
          <a:xfrm>
            <a:off x="6948264" y="260648"/>
            <a:ext cx="2016224" cy="28803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6732240" y="3501008"/>
            <a:ext cx="2160240" cy="28803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Picture 1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0152" y="1628800"/>
            <a:ext cx="2012994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ttangolo 15"/>
          <p:cNvSpPr/>
          <p:nvPr/>
        </p:nvSpPr>
        <p:spPr>
          <a:xfrm>
            <a:off x="5940152" y="1628800"/>
            <a:ext cx="2016224" cy="28803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944855" y="260648"/>
            <a:ext cx="9989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200" b="1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II  UD</a:t>
            </a:r>
            <a:endParaRPr lang="it-IT" sz="2200" dirty="0">
              <a:latin typeface="Book Antiqua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131840" y="692696"/>
            <a:ext cx="268214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200" b="1" i="1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Gli alunni all’opera</a:t>
            </a:r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340768"/>
            <a:ext cx="4752529" cy="468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D:\Daniela Relazione Finale\ROSSANESE\Elaborati per Rossanese\Attività fatte dai bambini\Seconda unità\Rosone quadripartito\Tassellature 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376772"/>
            <a:ext cx="3024335" cy="2268252"/>
          </a:xfrm>
          <a:prstGeom prst="rect">
            <a:avLst/>
          </a:prstGeom>
          <a:noFill/>
        </p:spPr>
      </p:pic>
      <p:pic>
        <p:nvPicPr>
          <p:cNvPr id="6" name="Picture 12" descr="D:\Daniela Relazione Finale\ROSSANESE\Elaborati per Rossanese\Attività fatte dai bambini\Seconda unità\Rosone quadripartito\Tassellature 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3717032"/>
            <a:ext cx="3024336" cy="22862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1038</TotalTime>
  <Words>272</Words>
  <Application>Microsoft Macintosh PowerPoint</Application>
  <PresentationFormat>Presentazione su schermo (4:3)</PresentationFormat>
  <Paragraphs>76</Paragraphs>
  <Slides>13</Slides>
  <Notes>0</Notes>
  <HiddenSlides>0</HiddenSlides>
  <MMClips>0</MMClips>
  <ScaleCrop>false</ScaleCrop>
  <HeadingPairs>
    <vt:vector size="6" baseType="variant">
      <vt:variant>
        <vt:lpstr>Modello struttura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5" baseType="lpstr">
      <vt:lpstr>Tema di Office</vt:lpstr>
      <vt:lpstr>Acrobat Document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Gianfranco</dc:creator>
  <cp:lastModifiedBy>Ana Millan Gasca</cp:lastModifiedBy>
  <cp:revision>198</cp:revision>
  <dcterms:created xsi:type="dcterms:W3CDTF">2013-05-29T15:30:35Z</dcterms:created>
  <dcterms:modified xsi:type="dcterms:W3CDTF">2013-05-29T16:25:59Z</dcterms:modified>
</cp:coreProperties>
</file>